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6" autoAdjust="0"/>
    <p:restoredTop sz="94668" autoAdjust="0"/>
  </p:normalViewPr>
  <p:slideViewPr>
    <p:cSldViewPr snapToGrid="0">
      <p:cViewPr>
        <p:scale>
          <a:sx n="42" d="100"/>
          <a:sy n="42" d="100"/>
        </p:scale>
        <p:origin x="464" y="15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工作表1!$B$2:$B$18</c:f>
              <c:numCache>
                <c:formatCode>General</c:formatCode>
                <c:ptCount val="17"/>
                <c:pt idx="0">
                  <c:v>34.7</c:v>
                </c:pt>
                <c:pt idx="1">
                  <c:v>36.0</c:v>
                </c:pt>
                <c:pt idx="2">
                  <c:v>29.3</c:v>
                </c:pt>
                <c:pt idx="3">
                  <c:v>40.1</c:v>
                </c:pt>
                <c:pt idx="4">
                  <c:v>35.7</c:v>
                </c:pt>
                <c:pt idx="5">
                  <c:v>42.4</c:v>
                </c:pt>
                <c:pt idx="6">
                  <c:v>40.3</c:v>
                </c:pt>
                <c:pt idx="7">
                  <c:v>37.3</c:v>
                </c:pt>
                <c:pt idx="8">
                  <c:v>40.9</c:v>
                </c:pt>
                <c:pt idx="9">
                  <c:v>38.3</c:v>
                </c:pt>
                <c:pt idx="10">
                  <c:v>38.5</c:v>
                </c:pt>
                <c:pt idx="11">
                  <c:v>41.4</c:v>
                </c:pt>
                <c:pt idx="12">
                  <c:v>39.7</c:v>
                </c:pt>
                <c:pt idx="13">
                  <c:v>39.7</c:v>
                </c:pt>
                <c:pt idx="14">
                  <c:v>41.1</c:v>
                </c:pt>
                <c:pt idx="15">
                  <c:v>38.0</c:v>
                </c:pt>
                <c:pt idx="16">
                  <c:v>38.7</c:v>
                </c:pt>
              </c:numCache>
            </c:numRef>
          </c:xVal>
          <c:yVal>
            <c:numRef>
              <c:f>工作表1!$C$2:$C$18</c:f>
              <c:numCache>
                <c:formatCode>General</c:formatCode>
                <c:ptCount val="17"/>
                <c:pt idx="0">
                  <c:v>1895.0</c:v>
                </c:pt>
                <c:pt idx="1">
                  <c:v>2030.0</c:v>
                </c:pt>
                <c:pt idx="2">
                  <c:v>1440.0</c:v>
                </c:pt>
                <c:pt idx="3">
                  <c:v>2835.0</c:v>
                </c:pt>
                <c:pt idx="4">
                  <c:v>3090.0</c:v>
                </c:pt>
                <c:pt idx="5">
                  <c:v>3827.0</c:v>
                </c:pt>
                <c:pt idx="6">
                  <c:v>3260.0</c:v>
                </c:pt>
                <c:pt idx="7">
                  <c:v>2690.0</c:v>
                </c:pt>
                <c:pt idx="8">
                  <c:v>3285.0</c:v>
                </c:pt>
                <c:pt idx="9">
                  <c:v>2920.0</c:v>
                </c:pt>
                <c:pt idx="10">
                  <c:v>3430.0</c:v>
                </c:pt>
                <c:pt idx="11">
                  <c:v>3657.0</c:v>
                </c:pt>
                <c:pt idx="12">
                  <c:v>3685.0</c:v>
                </c:pt>
                <c:pt idx="13">
                  <c:v>3345.0</c:v>
                </c:pt>
                <c:pt idx="14">
                  <c:v>3260.0</c:v>
                </c:pt>
                <c:pt idx="15">
                  <c:v>2680.0</c:v>
                </c:pt>
                <c:pt idx="16">
                  <c:v>2005.0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9745568"/>
        <c:axId val="1791933568"/>
      </c:scatterChart>
      <c:valAx>
        <c:axId val="1829745568"/>
        <c:scaling>
          <c:orientation val="minMax"/>
          <c:min val="25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91933568"/>
        <c:crosses val="autoZero"/>
        <c:crossBetween val="midCat"/>
      </c:valAx>
      <c:valAx>
        <c:axId val="1791933568"/>
        <c:scaling>
          <c:orientation val="minMax"/>
          <c:min val="1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29745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466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1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1086"/>
            <a:ext cx="9601200" cy="3581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4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422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00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2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57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02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805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120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57978" y="2519974"/>
            <a:ext cx="8361229" cy="2098226"/>
          </a:xfrm>
        </p:spPr>
        <p:txBody>
          <a:bodyPr/>
          <a:lstStyle/>
          <a:p>
            <a:r>
              <a:rPr lang="en-US" altLang="zh-CN" dirty="0" smtClean="0"/>
              <a:t>Lect.9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zh-CN" altLang="en-US" dirty="0" smtClean="0"/>
              <a:t>相关性与问卷分析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48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应用情景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研究生王某自拟了一份评估患者依从性的量表，现在准备使用这个量表在病区开展调查。</a:t>
            </a:r>
          </a:p>
          <a:p>
            <a:r>
              <a:rPr kumimoji="1" lang="zh-CN" altLang="en-US" dirty="0"/>
              <a:t>王某导师看过量表以后问他：你这个量表信度和效度怎么样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90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80" y="1731086"/>
            <a:ext cx="4826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276600"/>
            <a:ext cx="9601200" cy="3581400"/>
          </a:xfrm>
        </p:spPr>
        <p:txBody>
          <a:bodyPr/>
          <a:lstStyle/>
          <a:p>
            <a:r>
              <a:rPr kumimoji="1" lang="zh-CN" altLang="en-US" dirty="0"/>
              <a:t>在不同时间</a:t>
            </a:r>
          </a:p>
          <a:p>
            <a:r>
              <a:rPr kumimoji="1" lang="zh-CN" altLang="en-US" dirty="0"/>
              <a:t>不同的使用者</a:t>
            </a:r>
          </a:p>
          <a:p>
            <a:r>
              <a:rPr kumimoji="1" lang="zh-CN" altLang="en-US" dirty="0"/>
              <a:t>多次测量同一个物体，结果一致</a:t>
            </a:r>
          </a:p>
          <a:p>
            <a:r>
              <a:rPr kumimoji="1" lang="zh-CN" altLang="en-US" dirty="0"/>
              <a:t>不会</a:t>
            </a:r>
            <a:r>
              <a:rPr kumimoji="1" lang="zh-CN" altLang="en-US" dirty="0" smtClean="0"/>
              <a:t>自相矛盾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435100"/>
            <a:ext cx="279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信度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用研究工具获得结果的一致程度</a:t>
            </a:r>
          </a:p>
          <a:p>
            <a:r>
              <a:rPr kumimoji="1" lang="zh-CN" altLang="en-US" dirty="0"/>
              <a:t>特征：</a:t>
            </a:r>
          </a:p>
          <a:p>
            <a:pPr lvl="1"/>
            <a:r>
              <a:rPr kumimoji="1" lang="zh-CN" altLang="en-US" dirty="0"/>
              <a:t>稳定性</a:t>
            </a:r>
          </a:p>
          <a:p>
            <a:pPr lvl="1"/>
            <a:r>
              <a:rPr kumimoji="1" lang="zh-CN" altLang="en-US" dirty="0"/>
              <a:t>内在一致性</a:t>
            </a:r>
          </a:p>
          <a:p>
            <a:pPr lvl="1"/>
            <a:r>
              <a:rPr kumimoji="1" lang="zh-CN" altLang="en-US" dirty="0"/>
              <a:t>等同性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81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稳定性概念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061210" y="4222431"/>
            <a:ext cx="3574073" cy="263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同一个工具</a:t>
            </a:r>
          </a:p>
          <a:p>
            <a:r>
              <a:rPr kumimoji="1" lang="zh-CN" altLang="en-US" smtClean="0"/>
              <a:t>不同时间</a:t>
            </a:r>
          </a:p>
          <a:p>
            <a:r>
              <a:rPr kumimoji="1" lang="zh-CN" altLang="en-US" smtClean="0"/>
              <a:t>相同研究对象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98316"/>
              </p:ext>
            </p:extLst>
          </p:nvPr>
        </p:nvGraphicFramePr>
        <p:xfrm>
          <a:off x="2448072" y="2371727"/>
          <a:ext cx="7548195" cy="18507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6065"/>
                <a:gridCol w="2516065"/>
                <a:gridCol w="2516065"/>
              </a:tblGrid>
              <a:tr h="616901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测量时间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测量时间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6169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同一工具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结果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结果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6169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同一研究对象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403095" y="4755385"/>
            <a:ext cx="482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结果</a:t>
            </a:r>
            <a:r>
              <a:rPr kumimoji="1" lang="en-US" altLang="zh-CN" sz="32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 和 结果</a:t>
            </a:r>
            <a:r>
              <a:rPr kumimoji="1" lang="en-US" altLang="zh-CN" sz="32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 的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一致性</a:t>
            </a:r>
          </a:p>
          <a:p>
            <a:pPr algn="ctr"/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重测信度</a:t>
            </a:r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kumimoji="1" lang="zh-CN" altLang="en-US" sz="32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ctr"/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test-retest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reliability</a:t>
            </a:r>
            <a:endParaRPr kumimoji="1" lang="zh-CN" altLang="en-US" sz="32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4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两次测量间相关度越高</a:t>
            </a:r>
            <a:br>
              <a:rPr kumimoji="1" lang="zh-CN" altLang="en-US" dirty="0"/>
            </a:br>
            <a:r>
              <a:rPr kumimoji="1" lang="zh-CN" altLang="en-US" dirty="0"/>
              <a:t>说明重现性越好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11842"/>
              </p:ext>
            </p:extLst>
          </p:nvPr>
        </p:nvGraphicFramePr>
        <p:xfrm>
          <a:off x="2199489" y="1963549"/>
          <a:ext cx="346856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3627"/>
                <a:gridCol w="1336431"/>
                <a:gridCol w="124850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对象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第一次结果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第二次结果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44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903639"/>
              </p:ext>
            </p:extLst>
          </p:nvPr>
        </p:nvGraphicFramePr>
        <p:xfrm>
          <a:off x="6617625" y="1963549"/>
          <a:ext cx="346856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3627"/>
                <a:gridCol w="1336431"/>
                <a:gridCol w="124850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对象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第一次结果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第二次结果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47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34802" y="53253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70231" y="53253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3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两次测量间相关度越高</a:t>
            </a:r>
            <a:br>
              <a:rPr kumimoji="1" lang="zh-CN" altLang="en-US" dirty="0"/>
            </a:br>
            <a:r>
              <a:rPr kumimoji="1" lang="zh-CN" altLang="en-US" dirty="0"/>
              <a:t>说明重现性越好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390" y="2010486"/>
            <a:ext cx="7200900" cy="3302000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3069102" y="2395396"/>
            <a:ext cx="2620107" cy="2549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6879101" y="2302010"/>
            <a:ext cx="2620107" cy="2549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稳定性通过计算两次测量结果的</a:t>
            </a:r>
            <a:r>
              <a:rPr kumimoji="1" lang="zh-CN" altLang="en-US" u="sng" dirty="0">
                <a:solidFill>
                  <a:srgbClr val="0070C0"/>
                </a:solidFill>
              </a:rPr>
              <a:t>相关系数</a:t>
            </a:r>
            <a:r>
              <a:rPr kumimoji="1" lang="zh-CN" altLang="en-US" dirty="0"/>
              <a:t>实现</a:t>
            </a:r>
          </a:p>
          <a:p>
            <a:pPr algn="just"/>
            <a:r>
              <a:rPr kumimoji="1" lang="zh-CN" altLang="en-US" dirty="0"/>
              <a:t>相关系数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 algn="just"/>
            <a:r>
              <a:rPr kumimoji="1" lang="en-US" altLang="zh-CN" dirty="0" smtClean="0"/>
              <a:t>Spearman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Coefficient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2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434894"/>
            <a:ext cx="9601200" cy="3127271"/>
          </a:xfrm>
        </p:spPr>
        <p:txBody>
          <a:bodyPr/>
          <a:lstStyle/>
          <a:p>
            <a:r>
              <a:rPr kumimoji="1" lang="zh-CN" altLang="en-US" dirty="0"/>
              <a:t>新量表：</a:t>
            </a:r>
            <a:r>
              <a:rPr kumimoji="1" lang="en-US" altLang="zh-CN" dirty="0"/>
              <a:t>0.7</a:t>
            </a:r>
            <a:r>
              <a:rPr kumimoji="1" lang="zh-CN" altLang="en-US" dirty="0"/>
              <a:t>即可</a:t>
            </a:r>
          </a:p>
          <a:p>
            <a:r>
              <a:rPr kumimoji="1" lang="zh-CN" altLang="en-US" dirty="0"/>
              <a:t>成熟量表本地使用：</a:t>
            </a:r>
            <a:r>
              <a:rPr kumimoji="1" lang="en-US" altLang="zh-CN" dirty="0"/>
              <a:t>0.8</a:t>
            </a:r>
            <a:r>
              <a:rPr kumimoji="1" lang="zh-CN" altLang="en-US" dirty="0"/>
              <a:t>以上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40512" b="69053"/>
          <a:stretch/>
        </p:blipFill>
        <p:spPr>
          <a:xfrm>
            <a:off x="2648348" y="1731086"/>
            <a:ext cx="7047704" cy="1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如果重做问卷的话，那被访者照之前的答案再填一次怎么办？</a:t>
            </a:r>
          </a:p>
          <a:p>
            <a:r>
              <a:rPr kumimoji="1" lang="zh-CN" altLang="en-US" dirty="0"/>
              <a:t>如果被访者的心情会影响问卷结果怎么办？</a:t>
            </a:r>
          </a:p>
          <a:p>
            <a:r>
              <a:rPr kumimoji="1" lang="zh-CN" altLang="en-US" dirty="0"/>
              <a:t>如果天气好坏也会影响问卷结果怎么办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1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明确变量的相关和独立的意义</a:t>
            </a:r>
            <a:endParaRPr lang="en-US" altLang="zh-CN" dirty="0" smtClean="0"/>
          </a:p>
          <a:p>
            <a:r>
              <a:rPr lang="zh-CN" altLang="en-US" dirty="0" smtClean="0"/>
              <a:t>掌握相关系数的计算与意义</a:t>
            </a:r>
            <a:endParaRPr lang="en-US" altLang="zh-CN" dirty="0" smtClean="0"/>
          </a:p>
          <a:p>
            <a:r>
              <a:rPr lang="zh-CN" altLang="en-US" dirty="0" smtClean="0"/>
              <a:t>在问卷数据中综合练习已经学习的统计工具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6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间隔时间</a:t>
            </a:r>
          </a:p>
          <a:p>
            <a:pPr lvl="1"/>
            <a:r>
              <a:rPr kumimoji="1" lang="zh-CN" altLang="en-US" dirty="0"/>
              <a:t>让间隔时间足够长，使第二次测量不受第一次影响</a:t>
            </a:r>
          </a:p>
          <a:p>
            <a:pPr lvl="1"/>
            <a:r>
              <a:rPr kumimoji="1" lang="zh-CN" altLang="en-US" dirty="0"/>
              <a:t>一般在</a:t>
            </a:r>
            <a:r>
              <a:rPr kumimoji="1" lang="en-US" altLang="zh-CN" dirty="0"/>
              <a:t>2~3</a:t>
            </a:r>
            <a:r>
              <a:rPr kumimoji="1" lang="zh-CN" altLang="en-US" dirty="0"/>
              <a:t>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2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测量对象的稳定性：</a:t>
            </a:r>
          </a:p>
          <a:p>
            <a:pPr lvl="1"/>
            <a:r>
              <a:rPr kumimoji="1" lang="zh-CN" altLang="en-US" dirty="0"/>
              <a:t>只有较稳定的变量才适合用重测信度表示研究质量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8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环境的稳定性：保持两次测量环境相同</a:t>
            </a:r>
          </a:p>
          <a:p>
            <a:pPr lvl="1"/>
            <a:r>
              <a:rPr kumimoji="1" lang="zh-CN" altLang="en-US" dirty="0"/>
              <a:t>相同的测试者</a:t>
            </a:r>
          </a:p>
          <a:p>
            <a:pPr lvl="1"/>
            <a:r>
              <a:rPr kumimoji="1" lang="zh-CN" altLang="en-US" dirty="0"/>
              <a:t>相同的测量程序</a:t>
            </a:r>
          </a:p>
          <a:p>
            <a:pPr lvl="1"/>
            <a:r>
              <a:rPr kumimoji="1" lang="zh-CN" altLang="en-US" dirty="0"/>
              <a:t>相同的测量时间和周围环境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9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报道稳定性的方法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50</a:t>
            </a:r>
            <a:r>
              <a:rPr kumimoji="1" lang="zh-CN" altLang="en-US" dirty="0"/>
              <a:t>名临床护士进行了第一次调查表的填写，间隔两周后再次将该调查表发给这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名护士填写</a:t>
            </a:r>
          </a:p>
          <a:p>
            <a:r>
              <a:rPr kumimoji="1" lang="zh-CN" altLang="en-US" dirty="0"/>
              <a:t>两次调查结果的相关系数为</a:t>
            </a:r>
            <a:r>
              <a:rPr kumimoji="1" lang="en-US" altLang="zh-CN" dirty="0"/>
              <a:t>0.85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2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研究工具的各项目之间的同质性或内在相关性</a:t>
            </a:r>
          </a:p>
          <a:p>
            <a:r>
              <a:rPr kumimoji="1" lang="en-US" altLang="zh-CN" dirty="0"/>
              <a:t>KR-20</a:t>
            </a:r>
          </a:p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72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当一个问卷包含了几个不同的主题的时候，</a:t>
            </a:r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r>
              <a:rPr kumimoji="1" lang="zh-CN" altLang="en-US" dirty="0"/>
              <a:t>也可以很高</a:t>
            </a:r>
          </a:p>
          <a:p>
            <a:pPr marL="0" indent="0" algn="r">
              <a:buNone/>
            </a:pPr>
            <a:r>
              <a:rPr kumimoji="1" lang="en-US" altLang="zh-CN" sz="1800" i="1" dirty="0">
                <a:latin typeface="Arial" charset="0"/>
                <a:ea typeface="Arial" charset="0"/>
                <a:cs typeface="Arial" charset="0"/>
              </a:rPr>
              <a:t>Cronbach,1951</a:t>
            </a:r>
            <a:endParaRPr kumimoji="1" lang="zh-CN" altLang="en-US" sz="1800" i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r>
              <a:rPr kumimoji="1" lang="zh-CN" altLang="en-US" dirty="0"/>
              <a:t>只适合评估主题单一的</a:t>
            </a:r>
            <a:r>
              <a:rPr kumimoji="1" lang="zh-CN" altLang="en-US" dirty="0" smtClean="0"/>
              <a:t>问卷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1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内在一致性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306242" y="2554998"/>
            <a:ext cx="3868340" cy="3684588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你喜欢自行车么？</a:t>
            </a:r>
          </a:p>
          <a:p>
            <a:r>
              <a:rPr kumimoji="1" lang="zh-CN" altLang="en-US" smtClean="0"/>
              <a:t>你以前喜欢骑自行车么？</a:t>
            </a:r>
          </a:p>
          <a:p>
            <a:r>
              <a:rPr kumimoji="1" lang="zh-CN" altLang="en-US" smtClean="0"/>
              <a:t>你讨厌自行车么？</a:t>
            </a:r>
            <a:endParaRPr kumimoji="1" lang="zh-CN" altLang="en-US" dirty="0"/>
          </a:p>
        </p:txBody>
      </p:sp>
      <p:sp>
        <p:nvSpPr>
          <p:cNvPr id="5" name="文本占位符 5"/>
          <p:cNvSpPr txBox="1">
            <a:spLocks/>
          </p:cNvSpPr>
          <p:nvPr/>
        </p:nvSpPr>
        <p:spPr>
          <a:xfrm>
            <a:off x="6305550" y="1731086"/>
            <a:ext cx="3887391" cy="823912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47863" algn="l"/>
              </a:tabLst>
            </a:pPr>
            <a:r>
              <a:rPr kumimoji="1" lang="zh-CN" altLang="en-US" smtClean="0"/>
              <a:t>否（</a:t>
            </a:r>
            <a:r>
              <a:rPr kumimoji="1" lang="en-US" altLang="zh-CN" smtClean="0"/>
              <a:t>0</a:t>
            </a:r>
            <a:r>
              <a:rPr kumimoji="1" lang="zh-CN" altLang="en-US" smtClean="0"/>
              <a:t>）	是（</a:t>
            </a:r>
            <a:r>
              <a:rPr kumimoji="1" lang="en-US" altLang="zh-CN" smtClean="0"/>
              <a:t>1</a:t>
            </a:r>
            <a:r>
              <a:rPr kumimoji="1" lang="zh-CN" altLang="en-US" smtClean="0"/>
              <a:t>）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36458" y="5167046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*反向计分很重要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101212"/>
              </p:ext>
            </p:extLst>
          </p:nvPr>
        </p:nvGraphicFramePr>
        <p:xfrm>
          <a:off x="2228850" y="2343785"/>
          <a:ext cx="7886700" cy="34673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3350"/>
                <a:gridCol w="3943350"/>
              </a:tblGrid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Cronbach's</a:t>
                      </a:r>
                      <a:r>
                        <a:rPr lang="en-US" sz="2000" dirty="0">
                          <a:effectLst/>
                        </a:rPr>
                        <a:t> 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内部一致性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α ≥ 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非常好，但是有些浪费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0.9 &gt; α ≥ 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好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effectLst/>
                        </a:rPr>
                        <a:t>0.8 &gt; α ≥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可以接受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0.7 &gt; α ≥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有问题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0.6 &gt; α ≥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不好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0.5 &gt; 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无法接受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4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 </a:t>
            </a:r>
            <a:r>
              <a:rPr kumimoji="1" lang="en-US" altLang="zh-CN" dirty="0" smtClean="0"/>
              <a:t>SPSS</a:t>
            </a:r>
            <a:r>
              <a:rPr kumimoji="1" lang="zh-CN" altLang="en-US" dirty="0" smtClean="0"/>
              <a:t>计算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分析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标度（</a:t>
            </a:r>
            <a:r>
              <a:rPr kumimoji="1" lang="en-US" altLang="zh-CN" dirty="0" smtClean="0"/>
              <a:t>scale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可靠性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将所有</a:t>
            </a:r>
            <a:r>
              <a:rPr kumimoji="1" lang="en-US" altLang="zh-CN" dirty="0" smtClean="0"/>
              <a:t>liker</a:t>
            </a:r>
            <a:r>
              <a:rPr kumimoji="1" lang="zh-CN" altLang="en-US" dirty="0" smtClean="0"/>
              <a:t>形式的问题项选中</a:t>
            </a:r>
            <a:endParaRPr kumimoji="1" lang="en-US" altLang="zh-CN" dirty="0" smtClean="0"/>
          </a:p>
          <a:p>
            <a:r>
              <a:rPr kumimoji="1" lang="zh-CN" altLang="en-US" dirty="0" smtClean="0"/>
              <a:t>选项按右图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447800"/>
            <a:ext cx="5562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比较左右两图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6" y="2140857"/>
            <a:ext cx="5728184" cy="443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16" y="2140857"/>
            <a:ext cx="572818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4409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44090" y="3616569"/>
            <a:ext cx="7886700" cy="2712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不同时间（</a:t>
            </a:r>
            <a:r>
              <a:rPr kumimoji="1" lang="en-US" altLang="zh-CN" smtClean="0"/>
              <a:t>test-retest</a:t>
            </a:r>
            <a:r>
              <a:rPr kumimoji="1" lang="zh-CN" altLang="en-US" smtClean="0"/>
              <a:t>）</a:t>
            </a:r>
          </a:p>
          <a:p>
            <a:r>
              <a:rPr kumimoji="1" lang="zh-CN" altLang="en-US" smtClean="0"/>
              <a:t>不同的使用者（</a:t>
            </a:r>
            <a:r>
              <a:rPr kumimoji="1" lang="en-US" altLang="zh-CN" smtClean="0"/>
              <a:t>interrater</a:t>
            </a:r>
            <a:r>
              <a:rPr kumimoji="1" lang="zh-CN" altLang="en-US" smtClean="0"/>
              <a:t>）</a:t>
            </a:r>
          </a:p>
          <a:p>
            <a:r>
              <a:rPr kumimoji="1" lang="zh-CN" altLang="en-US" smtClean="0"/>
              <a:t>多次测量同一个物体，结果一致</a:t>
            </a:r>
          </a:p>
          <a:p>
            <a:r>
              <a:rPr kumimoji="1" lang="zh-CN" altLang="en-US" smtClean="0"/>
              <a:t>不会自相矛盾（</a:t>
            </a:r>
            <a:r>
              <a:rPr kumimoji="1" lang="en-US" altLang="zh-CN" smtClean="0"/>
              <a:t>α</a:t>
            </a:r>
            <a:r>
              <a:rPr kumimoji="1" lang="zh-CN" altLang="en-US" smtClean="0"/>
              <a:t>）</a:t>
            </a:r>
            <a:endParaRPr kumimoji="1"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0" y="1775069"/>
            <a:ext cx="279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4088803"/>
            <a:ext cx="9601200" cy="2447366"/>
          </a:xfrm>
        </p:spPr>
        <p:txBody>
          <a:bodyPr/>
          <a:lstStyle/>
          <a:p>
            <a:r>
              <a:rPr kumimoji="1" lang="zh-CN" altLang="en-US" dirty="0"/>
              <a:t>怎么用一把尺子测这个方块的重量呢？</a:t>
            </a:r>
          </a:p>
          <a:p>
            <a:r>
              <a:rPr kumimoji="1" lang="zh-CN" altLang="en-US" dirty="0"/>
              <a:t>重量是用称来量的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208" t="11026" r="19885" b="17180"/>
          <a:stretch/>
        </p:blipFill>
        <p:spPr>
          <a:xfrm>
            <a:off x="4422531" y="1068240"/>
            <a:ext cx="3042138" cy="30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相关性分析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our Correlation Graph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79" y="1600203"/>
            <a:ext cx="8874443" cy="5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某研究人员拟评估孕期和婴儿出生重量的关联。数据以及散点图如下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31385"/>
              </p:ext>
            </p:extLst>
          </p:nvPr>
        </p:nvGraphicFramePr>
        <p:xfrm>
          <a:off x="2242808" y="2923309"/>
          <a:ext cx="3259074" cy="3581400"/>
        </p:xfrm>
        <a:graphic>
          <a:graphicData uri="http://schemas.openxmlformats.org/drawingml/2006/table">
            <a:tbl>
              <a:tblPr/>
              <a:tblGrid>
                <a:gridCol w="1086358"/>
                <a:gridCol w="1086358"/>
                <a:gridCol w="1086358"/>
              </a:tblGrid>
              <a:tr h="334264">
                <a:tc>
                  <a:txBody>
                    <a:bodyPr/>
                    <a:lstStyle/>
                    <a:p>
                      <a:r>
                        <a:rPr lang="en-US" sz="900"/>
                        <a:t>Infant ID #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Gestational Age (weeks)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Birth Weight (grams)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 dirty="0">
                          <a:effectLst/>
                        </a:rPr>
                        <a:t>34.7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>
                          <a:effectLst/>
                        </a:rPr>
                        <a:t>1895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2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 dirty="0">
                          <a:effectLst/>
                        </a:rPr>
                        <a:t>36.0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2030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29.3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effectLst/>
                        </a:rPr>
                        <a:t>1440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 dirty="0">
                          <a:effectLst/>
                        </a:rPr>
                        <a:t>2835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35.7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3090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6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42.4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3827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3260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8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37.3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2690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9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40.9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3285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2920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cs-CZ" sz="900">
                          <a:effectLst/>
                        </a:rPr>
                        <a:t>11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3430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12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41.4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 dirty="0">
                          <a:effectLst/>
                        </a:rPr>
                        <a:t>3657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13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>
                          <a:effectLst/>
                        </a:rPr>
                        <a:t>39.7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3685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>
                          <a:effectLst/>
                        </a:rPr>
                        <a:t>39.7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3345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41.1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3260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16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2680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2005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793496"/>
              </p:ext>
            </p:extLst>
          </p:nvPr>
        </p:nvGraphicFramePr>
        <p:xfrm>
          <a:off x="5875008" y="2923309"/>
          <a:ext cx="59690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952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计算相关系数（</a:t>
            </a:r>
            <a:r>
              <a:rPr kumimoji="1" lang="en-US" altLang="zh-CN" dirty="0" err="1" smtClean="0"/>
              <a:t>pearson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57845"/>
            <a:ext cx="6312635" cy="3854641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3200" dirty="0" smtClean="0"/>
              <a:t>相关系数</a:t>
            </a:r>
            <a:r>
              <a:rPr kumimoji="1" lang="en-US" altLang="zh-CN" sz="3200" dirty="0" smtClean="0"/>
              <a:t>r</a:t>
            </a:r>
            <a:r>
              <a:rPr kumimoji="1" lang="zh-CN" altLang="en-US" sz="3200" dirty="0" smtClean="0"/>
              <a:t>等于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的协方差除以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的样本总体标准差乘积</a:t>
            </a:r>
            <a:endParaRPr kumimoji="1" lang="en-US" altLang="zh-CN" sz="3200" dirty="0" smtClean="0"/>
          </a:p>
          <a:p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的相干性与各自标准差乘积的比值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相关系数无量纲，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的量纲变化对</a:t>
            </a:r>
            <a:r>
              <a:rPr kumimoji="1" lang="en-US" altLang="zh-CN" sz="3200" dirty="0" smtClean="0"/>
              <a:t>r</a:t>
            </a:r>
            <a:r>
              <a:rPr kumimoji="1" lang="zh-CN" altLang="en-US" sz="3200" dirty="0" smtClean="0"/>
              <a:t>无影响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35" y="1457845"/>
            <a:ext cx="4425389" cy="41278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76" y="5312486"/>
            <a:ext cx="4162283" cy="14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SPSS</a:t>
            </a:r>
            <a:r>
              <a:rPr kumimoji="1" lang="zh-CN" altLang="en-US" dirty="0" smtClean="0"/>
              <a:t>计算方式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分析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相关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双变量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8740"/>
            <a:ext cx="6477000" cy="525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409440"/>
            <a:ext cx="4495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731086"/>
            <a:ext cx="5394960" cy="3581400"/>
          </a:xfrm>
        </p:spPr>
        <p:txBody>
          <a:bodyPr/>
          <a:lstStyle/>
          <a:p>
            <a:r>
              <a:rPr kumimoji="1" lang="zh-CN" altLang="en-US" dirty="0" smtClean="0"/>
              <a:t>皮尔森相关系数用于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都符合正态分布的时候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当正态性不能满足的时候，使用</a:t>
            </a:r>
            <a:r>
              <a:rPr kumimoji="1" lang="en-US" altLang="zh-CN" dirty="0" smtClean="0"/>
              <a:t>Spearman</a:t>
            </a:r>
            <a:r>
              <a:rPr kumimoji="1" lang="zh-CN" altLang="en-US" dirty="0" smtClean="0"/>
              <a:t>相关系数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两种相关系数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7" y="1422476"/>
            <a:ext cx="5172213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问卷的信效度评定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7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93FB83AD-72ED-4095-8A75-CE80265C6444}" vid="{5FF59B39-350D-4B26-9DF1-FCDAB0AC9F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491</TotalTime>
  <Words>832</Words>
  <Application>Microsoft Macintosh PowerPoint</Application>
  <PresentationFormat>宽屏</PresentationFormat>
  <Paragraphs>221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Franklin Gothic Book</vt:lpstr>
      <vt:lpstr>Hiragino Sans GB W3</vt:lpstr>
      <vt:lpstr>宋体</vt:lpstr>
      <vt:lpstr>Arial</vt:lpstr>
      <vt:lpstr>主题1</vt:lpstr>
      <vt:lpstr>Lect.9  相关性与问卷分析</vt:lpstr>
      <vt:lpstr>目标</vt:lpstr>
      <vt:lpstr>  比较左右两图</vt:lpstr>
      <vt:lpstr>相关性分析</vt:lpstr>
      <vt:lpstr>例题</vt:lpstr>
      <vt:lpstr>计算相关系数（pearson）</vt:lpstr>
      <vt:lpstr>SPSS计算方式</vt:lpstr>
      <vt:lpstr>两种相关系数</vt:lpstr>
      <vt:lpstr>问卷的信效度评定</vt:lpstr>
      <vt:lpstr>应用情景</vt:lpstr>
      <vt:lpstr>量表scale</vt:lpstr>
      <vt:lpstr>怎么样评价一把尺子好不好用？</vt:lpstr>
      <vt:lpstr>1. 信度</vt:lpstr>
      <vt:lpstr>稳定性概念</vt:lpstr>
      <vt:lpstr>两次测量间相关度越高 说明重现性越好</vt:lpstr>
      <vt:lpstr>两次测量间相关度越高 说明重现性越好</vt:lpstr>
      <vt:lpstr>稳定性计算</vt:lpstr>
      <vt:lpstr>Correlation coefficient</vt:lpstr>
      <vt:lpstr>稳定性评估的注意事项</vt:lpstr>
      <vt:lpstr>稳定性评估的注意事项</vt:lpstr>
      <vt:lpstr>稳定性评估的注意事项</vt:lpstr>
      <vt:lpstr>稳定性评估的注意事项</vt:lpstr>
      <vt:lpstr>报道稳定性的方法</vt:lpstr>
      <vt:lpstr>内在一致性 </vt:lpstr>
      <vt:lpstr>内在一致性 </vt:lpstr>
      <vt:lpstr>内在一致性</vt:lpstr>
      <vt:lpstr>内在一致性</vt:lpstr>
      <vt:lpstr>Cronbach’s α</vt:lpstr>
      <vt:lpstr>Cronbach’s α SPSS计算</vt:lpstr>
      <vt:lpstr>怎么样评价一把尺子好不好用？ </vt:lpstr>
      <vt:lpstr>怎么样评价一把尺子好不好用？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lastModifiedBy>mac2634</cp:lastModifiedBy>
  <cp:revision>97</cp:revision>
  <dcterms:created xsi:type="dcterms:W3CDTF">2019-03-14T05:19:24Z</dcterms:created>
  <dcterms:modified xsi:type="dcterms:W3CDTF">2019-04-03T02:26:38Z</dcterms:modified>
</cp:coreProperties>
</file>